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10"/>
  </p:notesMasterIdLst>
  <p:sldIdLst>
    <p:sldId id="367" r:id="rId4"/>
    <p:sldId id="368" r:id="rId5"/>
    <p:sldId id="356" r:id="rId6"/>
    <p:sldId id="353" r:id="rId7"/>
    <p:sldId id="358" r:id="rId8"/>
    <p:sldId id="369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435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hyperlink" Target="http://www.sczgou.cn/jnrd/index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image" Target="../media/image3.png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1405" y="37782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报考</a:t>
            </a:r>
            <a:r>
              <a:rPr lang="zh-CN" altLang="en-US" sz="2800"/>
              <a:t>流程</a:t>
            </a:r>
            <a:endParaRPr lang="zh-CN" altLang="en-US" sz="2800"/>
          </a:p>
        </p:txBody>
      </p:sp>
      <p:sp>
        <p:nvSpPr>
          <p:cNvPr id="23" name="文本框 22"/>
          <p:cNvSpPr txBox="1"/>
          <p:nvPr/>
        </p:nvSpPr>
        <p:spPr>
          <a:xfrm>
            <a:off x="948690" y="1153795"/>
            <a:ext cx="104628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tx1"/>
                </a:solidFill>
              </a:rPr>
              <a:t>第一步：登陆自贡开放大学</a:t>
            </a:r>
            <a:r>
              <a:rPr lang="en-US" altLang="zh-CN" b="1">
                <a:solidFill>
                  <a:srgbClr val="FF0000"/>
                </a:solidFill>
                <a:hlinkClick r:id="rId1"/>
              </a:rPr>
              <a:t>http://www.sczgou.cn/jnrd/index.asp</a:t>
            </a:r>
            <a:r>
              <a:rPr lang="zh-CN" altLang="en-US" b="1">
                <a:solidFill>
                  <a:schemeClr val="tx1"/>
                </a:solidFill>
              </a:rPr>
              <a:t>官网，看</a:t>
            </a:r>
            <a:r>
              <a:rPr lang="zh-CN" altLang="en-US" b="1">
                <a:solidFill>
                  <a:srgbClr val="FF0000"/>
                </a:solidFill>
              </a:rPr>
              <a:t>最新报考通知</a:t>
            </a:r>
            <a:r>
              <a:rPr lang="zh-CN" altLang="en-US" b="1">
                <a:solidFill>
                  <a:schemeClr val="tx1"/>
                </a:solidFill>
              </a:rPr>
              <a:t>。</a:t>
            </a:r>
            <a:endParaRPr lang="zh-CN" altLang="en-US" b="1">
              <a:solidFill>
                <a:schemeClr val="tx1"/>
              </a:solidFill>
            </a:endParaRPr>
          </a:p>
          <a:p>
            <a:pPr algn="l"/>
            <a:endParaRPr lang="zh-CN" altLang="en-US" b="1">
              <a:solidFill>
                <a:schemeClr val="tx1"/>
              </a:solidFill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</a:rPr>
              <a:t>第二步：按通知要求，</a:t>
            </a:r>
            <a:r>
              <a:rPr lang="zh-CN" altLang="en-US" b="1">
                <a:solidFill>
                  <a:srgbClr val="FF0000"/>
                </a:solidFill>
              </a:rPr>
              <a:t>先下载相关附件填好备用。</a:t>
            </a:r>
            <a:r>
              <a:rPr lang="zh-CN" altLang="en-US" b="1">
                <a:solidFill>
                  <a:schemeClr val="tx1"/>
                </a:solidFill>
              </a:rPr>
              <a:t>先看</a:t>
            </a:r>
            <a:r>
              <a:rPr lang="zh-CN" altLang="en-US" b="1">
                <a:solidFill>
                  <a:srgbClr val="FF0000"/>
                </a:solidFill>
              </a:rPr>
              <a:t>附件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按自己的条件对应报考条件准备</a:t>
            </a:r>
            <a:r>
              <a:rPr lang="zh-CN" altLang="en-US" b="1">
                <a:solidFill>
                  <a:schemeClr val="tx1"/>
                </a:solidFill>
              </a:rPr>
              <a:t>资料。</a:t>
            </a:r>
            <a:endParaRPr lang="zh-CN" altLang="en-US" b="1">
              <a:solidFill>
                <a:schemeClr val="tx1"/>
              </a:solidFill>
            </a:endParaRPr>
          </a:p>
          <a:p>
            <a:pPr algn="l"/>
            <a:endParaRPr lang="zh-CN" altLang="en-US" b="1">
              <a:solidFill>
                <a:schemeClr val="tx1"/>
              </a:solidFill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</a:rPr>
              <a:t>第三步：</a:t>
            </a:r>
            <a:r>
              <a:rPr lang="zh-CN" altLang="en-US" b="1">
                <a:sym typeface="+mn-ea"/>
              </a:rPr>
              <a:t>扫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报考通知下方的二维码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填报相关信息并及时加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考生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QQ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群（进群后实名，要一对一初审）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第四步：等待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自贡开放大学工作人员初审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，合格后会告知你纸质资料提交注意事项。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第五步：等待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开考通知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，准备考试。</a:t>
            </a:r>
            <a:endParaRPr lang="zh-CN" altLang="en-US" b="1">
              <a:solidFill>
                <a:schemeClr val="tx1"/>
              </a:solidFill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</a:rPr>
              <a:t>              </a:t>
            </a:r>
            <a:endParaRPr lang="en-US" altLang="zh-CN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375920" y="732155"/>
          <a:ext cx="11428095" cy="650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70"/>
                <a:gridCol w="1621790"/>
                <a:gridCol w="3719830"/>
                <a:gridCol w="506920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级别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申报条件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提供资料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五级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无类型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年满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16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周岁，拟从事本职业或相关职业工作。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zh-CN" altLang="en-US" sz="1100" b="1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四级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5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社保证明（微信小程序“我的社保卡”中下载，只要一页，请选取最近一年相对集中的缴费证明）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学历型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取得本专业或相关专业的技工院校或中等及以上职业院校、专科及以上普通高等学校毕业证书（含在读应届毕业生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复合型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取得本职业或相关职业五级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3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五级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三级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10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取得本专业或相关专业的技工院校高级工班及以上毕业证书（含在读应届毕业生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取得经评估论证的高等职业学校、专科及以上普通高等学校本专业或相关专业的毕业证书〈含在读应届毕业生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4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7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取得符合专业对应关系的初级职称（专业技术人员职业资格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7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证书，并取得高等职业学校、专科及以上普通高等学校本专业或相关专业毕业证书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(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各级别申报条件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95" y="753110"/>
            <a:ext cx="3771265" cy="53428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(2025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无类型、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学历型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5845" y="10119995"/>
            <a:ext cx="3319780" cy="546735"/>
          </a:xfrm>
          <a:prstGeom prst="rect">
            <a:avLst/>
          </a:prstGeom>
        </p:spPr>
        <p:txBody>
          <a:bodyPr/>
          <a:p>
            <a:endParaRPr sz="1600"/>
          </a:p>
        </p:txBody>
      </p:sp>
      <p:sp>
        <p:nvSpPr>
          <p:cNvPr id="23" name="文本框 22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59840" y="629729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33210" y="196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此页只签字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手印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69905" y="484124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29140" y="4665980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449820" y="797560"/>
            <a:ext cx="3297555" cy="1296670"/>
            <a:chOff x="11383" y="2389"/>
            <a:chExt cx="5542" cy="482"/>
          </a:xfrm>
        </p:grpSpPr>
        <p:sp>
          <p:nvSpPr>
            <p:cNvPr id="16" name="矩形 15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>
              <a:stCxn id="16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0747375" y="1289050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49820" y="2124710"/>
            <a:ext cx="3297555" cy="1304290"/>
            <a:chOff x="11383" y="2389"/>
            <a:chExt cx="5542" cy="482"/>
          </a:xfrm>
        </p:grpSpPr>
        <p:sp>
          <p:nvSpPr>
            <p:cNvPr id="20" name="矩形 19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>
              <a:stCxn id="20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0747375" y="2628265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49770" y="6096000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155700"/>
            <a:ext cx="3890645" cy="519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6880" y="579120"/>
            <a:ext cx="3771265" cy="53428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(2025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78865" y="632650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24295" y="180340"/>
            <a:ext cx="4949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此页必须全部手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0821670" y="453009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9556750" y="4479290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713720" y="1487805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单位盖章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9391650" y="1523365"/>
            <a:ext cx="635635" cy="3543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253730" y="1245870"/>
            <a:ext cx="1929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此</a:t>
            </a:r>
            <a:r>
              <a:rPr lang="zh-CN" altLang="en-US" sz="1200" b="1">
                <a:solidFill>
                  <a:srgbClr val="FF0000"/>
                </a:solidFill>
              </a:rPr>
              <a:t>项必须手填，信息</a:t>
            </a:r>
            <a:r>
              <a:rPr lang="zh-CN" altLang="en-US" sz="1200" b="1">
                <a:solidFill>
                  <a:srgbClr val="FF0000"/>
                </a:solidFill>
              </a:rPr>
              <a:t>完整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0859770" y="2421255"/>
            <a:ext cx="1492250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434992" y="1946945"/>
            <a:ext cx="3303024" cy="1348383"/>
            <a:chOff x="11623" y="2190"/>
            <a:chExt cx="5789" cy="476"/>
          </a:xfrm>
        </p:grpSpPr>
        <p:sp>
          <p:nvSpPr>
            <p:cNvPr id="18" name="矩形 17"/>
            <p:cNvSpPr/>
            <p:nvPr/>
          </p:nvSpPr>
          <p:spPr>
            <a:xfrm>
              <a:off x="11623" y="2190"/>
              <a:ext cx="5473" cy="4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17096" y="2404"/>
              <a:ext cx="316" cy="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6992620" y="632650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840" y="1155700"/>
            <a:ext cx="3890645" cy="51917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0557304" y="1705463"/>
            <a:ext cx="21209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0525554" y="4766163"/>
            <a:ext cx="21209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455" y="892175"/>
            <a:ext cx="6690360" cy="4622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2459990"/>
            <a:ext cx="27508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只要一页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请选取最近一年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相对集中的缴费证明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880" y="75565"/>
            <a:ext cx="115366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ln>
                  <a:noFill/>
                </a:ln>
                <a:sym typeface="+mn-ea"/>
              </a:rPr>
              <a:t>大专及以上提供教育部学籍在线验证报告</a:t>
            </a:r>
            <a:r>
              <a:rPr lang="zh-CN" altLang="en-US" sz="2800"/>
              <a:t>（需个人登陆</a:t>
            </a:r>
            <a:r>
              <a:rPr lang="zh-CN" altLang="en-US" sz="2800"/>
              <a:t>申报下载）</a:t>
            </a:r>
            <a:endParaRPr lang="zh-CN" altLang="en-US" sz="2800"/>
          </a:p>
          <a:p>
            <a:pPr algn="ctr"/>
            <a:r>
              <a:rPr lang="zh-CN" altLang="en-US" sz="2800"/>
              <a:t>学信网网址：</a:t>
            </a:r>
            <a:r>
              <a:rPr lang="en-US" altLang="zh-CN" sz="2800"/>
              <a:t>https://www.chsi.com.cn/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2541270" y="968375"/>
            <a:ext cx="1896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在</a:t>
            </a:r>
            <a:r>
              <a:rPr lang="zh-CN" altLang="en-US" sz="2800">
                <a:solidFill>
                  <a:srgbClr val="FF0000"/>
                </a:solidFill>
              </a:rPr>
              <a:t>籍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44765" y="968375"/>
            <a:ext cx="1896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已</a:t>
            </a:r>
            <a:r>
              <a:rPr lang="zh-CN" altLang="en-US" sz="2800">
                <a:solidFill>
                  <a:srgbClr val="FF0000"/>
                </a:solidFill>
              </a:rPr>
              <a:t>毕业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6620510" y="1490345"/>
            <a:ext cx="3945255" cy="5361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15" y="1490980"/>
            <a:ext cx="3944620" cy="535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1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2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3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4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5.xml><?xml version="1.0" encoding="utf-8"?>
<p:tagLst xmlns:p="http://schemas.openxmlformats.org/presentationml/2006/main">
  <p:tag name="KSO_WPP_MARK_KEY" val="f68ce9d4-0fee-4b8c-b36a-47e8767ae263"/>
  <p:tag name="COMMONDATA" val="eyJoZGlkIjoiNmQ0NGY5YTI3ZDdiYzhjZTY3MzUwZDg2ZGFiMzhjMWEifQ=="/>
  <p:tag name="commondata" val="eyJoZGlkIjoiY2Y0MDMzZDc1NjRhY2JkMWQxMzliMWM3YTQ4ZGI5YT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WPS 演示</Application>
  <PresentationFormat>宽屏</PresentationFormat>
  <Paragraphs>159</Paragraphs>
  <Slides>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等线</vt:lpstr>
      <vt:lpstr>Calibri</vt:lpstr>
      <vt:lpstr>汉仪旗黑-85S</vt:lpstr>
      <vt:lpstr>汉仪旗黑Y4-85简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衡sir n2</cp:lastModifiedBy>
  <cp:revision>117</cp:revision>
  <dcterms:created xsi:type="dcterms:W3CDTF">2022-01-05T02:30:00Z</dcterms:created>
  <dcterms:modified xsi:type="dcterms:W3CDTF">2026-01-21T05:47:45Z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2052-12.1.0.24657</vt:lpwstr>
  </property>
</Properties>
</file>